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62" r:id="rId4"/>
    <p:sldId id="258" r:id="rId5"/>
    <p:sldId id="259" r:id="rId6"/>
    <p:sldId id="260"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691" autoAdjust="0"/>
    <p:restoredTop sz="94660"/>
  </p:normalViewPr>
  <p:slideViewPr>
    <p:cSldViewPr>
      <p:cViewPr varScale="1">
        <p:scale>
          <a:sx n="84" d="100"/>
          <a:sy n="84" d="100"/>
        </p:scale>
        <p:origin x="-1354"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9356C8-6C50-4677-9C81-58CA349EFEF6}" type="doc">
      <dgm:prSet loTypeId="urn:microsoft.com/office/officeart/2005/8/layout/vList3" loCatId="list" qsTypeId="urn:microsoft.com/office/officeart/2005/8/quickstyle/simple2" qsCatId="simple" csTypeId="urn:microsoft.com/office/officeart/2005/8/colors/colorful3" csCatId="colorful" phldr="1"/>
      <dgm:spPr/>
      <dgm:t>
        <a:bodyPr/>
        <a:lstStyle/>
        <a:p>
          <a:endParaRPr lang="el-GR"/>
        </a:p>
      </dgm:t>
    </dgm:pt>
    <dgm:pt modelId="{4BEF2200-03E5-42F7-97FC-E46B27922EE0}">
      <dgm:prSet phldrT="[Κείμενο]"/>
      <dgm:spPr/>
      <dgm:t>
        <a:bodyPr/>
        <a:lstStyle/>
        <a:p>
          <a:r>
            <a:rPr lang="el-GR" u="none" dirty="0" smtClean="0"/>
            <a:t>Η δύναμη της βαρύτητας επιταχύνει τα πάντα στον ίδιο βαθμό, ανεξαρτήτως του βάρους τους.</a:t>
          </a:r>
          <a:r>
            <a:rPr lang="en-US" u="none" dirty="0" smtClean="0"/>
            <a:t/>
          </a:r>
          <a:br>
            <a:rPr lang="en-US" u="none" dirty="0" smtClean="0"/>
          </a:br>
          <a:endParaRPr lang="el-GR" dirty="0"/>
        </a:p>
      </dgm:t>
    </dgm:pt>
    <dgm:pt modelId="{C67D5C1E-7325-472C-A53E-8463C1E3BA78}" type="parTrans" cxnId="{CAB17B9F-376C-4BD6-B86C-620548D3B98D}">
      <dgm:prSet/>
      <dgm:spPr/>
      <dgm:t>
        <a:bodyPr/>
        <a:lstStyle/>
        <a:p>
          <a:endParaRPr lang="el-GR"/>
        </a:p>
      </dgm:t>
    </dgm:pt>
    <dgm:pt modelId="{9D4105B1-B3A0-4756-B534-364500190BC0}" type="sibTrans" cxnId="{CAB17B9F-376C-4BD6-B86C-620548D3B98D}">
      <dgm:prSet/>
      <dgm:spPr/>
      <dgm:t>
        <a:bodyPr/>
        <a:lstStyle/>
        <a:p>
          <a:endParaRPr lang="el-GR"/>
        </a:p>
      </dgm:t>
    </dgm:pt>
    <dgm:pt modelId="{09C4CB6A-E74D-4B02-A00C-FB9DB40F4D51}">
      <dgm:prSet phldrT="[Κείμενο]"/>
      <dgm:spPr/>
      <dgm:t>
        <a:bodyPr/>
        <a:lstStyle/>
        <a:p>
          <a:r>
            <a:rPr lang="el-GR" dirty="0" smtClean="0"/>
            <a:t>Για να απαλλαγεί από την έλξη της βαρύτητας ένα αντικείμενο θα πρέπει να ταξιδέψει με 11 χιλιόμετρα το δευτερόλεπτο που είναι ταχύτητα διαφυγής του πλανήτη μας.</a:t>
          </a:r>
          <a:endParaRPr lang="el-GR" dirty="0"/>
        </a:p>
      </dgm:t>
    </dgm:pt>
    <dgm:pt modelId="{227C7E57-4C39-4104-B825-EEAFBAAEC480}" type="parTrans" cxnId="{DF0BBFFE-25D1-4579-999A-5C8BE6A12BF9}">
      <dgm:prSet/>
      <dgm:spPr/>
      <dgm:t>
        <a:bodyPr/>
        <a:lstStyle/>
        <a:p>
          <a:endParaRPr lang="el-GR"/>
        </a:p>
      </dgm:t>
    </dgm:pt>
    <dgm:pt modelId="{1C5E4DE5-8753-49FA-BC98-A3D2B1ED2BEF}" type="sibTrans" cxnId="{DF0BBFFE-25D1-4579-999A-5C8BE6A12BF9}">
      <dgm:prSet/>
      <dgm:spPr/>
      <dgm:t>
        <a:bodyPr/>
        <a:lstStyle/>
        <a:p>
          <a:endParaRPr lang="el-GR"/>
        </a:p>
      </dgm:t>
    </dgm:pt>
    <dgm:pt modelId="{5BD96216-1B43-414A-B7D5-E7711C645B76}">
      <dgm:prSet phldrT="[Κείμενο]"/>
      <dgm:spPr/>
      <dgm:t>
        <a:bodyPr/>
        <a:lstStyle/>
        <a:p>
          <a:r>
            <a:rPr lang="el-GR" dirty="0" smtClean="0"/>
            <a:t>Αντίθετα από την Δύναμη που έχει την κακή και την καλή της πλευρά, η βαρύτητα δεν έχει διττή φύση, μιας και μόνο έλκει, δεν απωθεί.</a:t>
          </a:r>
          <a:endParaRPr lang="el-GR" dirty="0"/>
        </a:p>
      </dgm:t>
    </dgm:pt>
    <dgm:pt modelId="{F151F25B-CF5E-4BD1-99D0-019A7B1288C0}" type="parTrans" cxnId="{DDF5ED3B-46BD-4138-9BBC-1E2C977BEE51}">
      <dgm:prSet/>
      <dgm:spPr/>
    </dgm:pt>
    <dgm:pt modelId="{397D1EB4-9FDF-481F-B2EA-7DE0BACC1F7A}" type="sibTrans" cxnId="{DDF5ED3B-46BD-4138-9BBC-1E2C977BEE51}">
      <dgm:prSet/>
      <dgm:spPr/>
    </dgm:pt>
    <dgm:pt modelId="{83B8CFBC-E195-4DB4-AE5D-64C6F4F8F2D9}" type="pres">
      <dgm:prSet presAssocID="{8D9356C8-6C50-4677-9C81-58CA349EFEF6}" presName="linearFlow" presStyleCnt="0">
        <dgm:presLayoutVars>
          <dgm:dir/>
          <dgm:resizeHandles val="exact"/>
        </dgm:presLayoutVars>
      </dgm:prSet>
      <dgm:spPr/>
      <dgm:t>
        <a:bodyPr/>
        <a:lstStyle/>
        <a:p>
          <a:endParaRPr lang="el-GR"/>
        </a:p>
      </dgm:t>
    </dgm:pt>
    <dgm:pt modelId="{F798B93C-C016-49B9-A303-352B51ED7252}" type="pres">
      <dgm:prSet presAssocID="{4BEF2200-03E5-42F7-97FC-E46B27922EE0}" presName="composite" presStyleCnt="0"/>
      <dgm:spPr/>
      <dgm:t>
        <a:bodyPr/>
        <a:lstStyle/>
        <a:p>
          <a:endParaRPr lang="el-GR"/>
        </a:p>
      </dgm:t>
    </dgm:pt>
    <dgm:pt modelId="{5BAC883D-B0FC-4BA2-9603-4F624DBEDE1E}" type="pres">
      <dgm:prSet presAssocID="{4BEF2200-03E5-42F7-97FC-E46B27922EE0}" presName="imgShp" presStyleLbl="fgImgPlace1" presStyleIdx="0" presStyleCnt="3"/>
      <dgm:spPr/>
      <dgm:t>
        <a:bodyPr/>
        <a:lstStyle/>
        <a:p>
          <a:endParaRPr lang="el-GR"/>
        </a:p>
      </dgm:t>
    </dgm:pt>
    <dgm:pt modelId="{DAE4CCAB-208A-4C4A-AB65-35589BA4C635}" type="pres">
      <dgm:prSet presAssocID="{4BEF2200-03E5-42F7-97FC-E46B27922EE0}" presName="txShp" presStyleLbl="node1" presStyleIdx="0" presStyleCnt="3">
        <dgm:presLayoutVars>
          <dgm:bulletEnabled val="1"/>
        </dgm:presLayoutVars>
      </dgm:prSet>
      <dgm:spPr/>
      <dgm:t>
        <a:bodyPr/>
        <a:lstStyle/>
        <a:p>
          <a:endParaRPr lang="el-GR"/>
        </a:p>
      </dgm:t>
    </dgm:pt>
    <dgm:pt modelId="{432A2AF1-423D-4457-9D5A-A1592B2A5CE2}" type="pres">
      <dgm:prSet presAssocID="{9D4105B1-B3A0-4756-B534-364500190BC0}" presName="spacing" presStyleCnt="0"/>
      <dgm:spPr/>
      <dgm:t>
        <a:bodyPr/>
        <a:lstStyle/>
        <a:p>
          <a:endParaRPr lang="el-GR"/>
        </a:p>
      </dgm:t>
    </dgm:pt>
    <dgm:pt modelId="{DEAC0889-156C-4C66-AA06-645BA0A8A995}" type="pres">
      <dgm:prSet presAssocID="{5BD96216-1B43-414A-B7D5-E7711C645B76}" presName="composite" presStyleCnt="0"/>
      <dgm:spPr/>
    </dgm:pt>
    <dgm:pt modelId="{D97A9B00-67B1-44FA-88B3-8B13B9CFAA8B}" type="pres">
      <dgm:prSet presAssocID="{5BD96216-1B43-414A-B7D5-E7711C645B76}" presName="imgShp" presStyleLbl="fgImgPlace1" presStyleIdx="1" presStyleCnt="3"/>
      <dgm:spPr/>
    </dgm:pt>
    <dgm:pt modelId="{079A4C6C-8F9B-48BD-BA81-1A397EAB3E26}" type="pres">
      <dgm:prSet presAssocID="{5BD96216-1B43-414A-B7D5-E7711C645B76}" presName="txShp" presStyleLbl="node1" presStyleIdx="1" presStyleCnt="3">
        <dgm:presLayoutVars>
          <dgm:bulletEnabled val="1"/>
        </dgm:presLayoutVars>
      </dgm:prSet>
      <dgm:spPr/>
      <dgm:t>
        <a:bodyPr/>
        <a:lstStyle/>
        <a:p>
          <a:endParaRPr lang="el-GR"/>
        </a:p>
      </dgm:t>
    </dgm:pt>
    <dgm:pt modelId="{CB4714E1-AEF6-4F5B-9768-E2FF13717C28}" type="pres">
      <dgm:prSet presAssocID="{397D1EB4-9FDF-481F-B2EA-7DE0BACC1F7A}" presName="spacing" presStyleCnt="0"/>
      <dgm:spPr/>
    </dgm:pt>
    <dgm:pt modelId="{CE6E922C-1802-4DA3-B550-C97791ACB8CA}" type="pres">
      <dgm:prSet presAssocID="{09C4CB6A-E74D-4B02-A00C-FB9DB40F4D51}" presName="composite" presStyleCnt="0"/>
      <dgm:spPr/>
      <dgm:t>
        <a:bodyPr/>
        <a:lstStyle/>
        <a:p>
          <a:endParaRPr lang="el-GR"/>
        </a:p>
      </dgm:t>
    </dgm:pt>
    <dgm:pt modelId="{E05E368D-BB71-43C3-B10F-0538950F18F9}" type="pres">
      <dgm:prSet presAssocID="{09C4CB6A-E74D-4B02-A00C-FB9DB40F4D51}" presName="imgShp" presStyleLbl="fgImgPlace1" presStyleIdx="2" presStyleCnt="3"/>
      <dgm:spPr/>
      <dgm:t>
        <a:bodyPr/>
        <a:lstStyle/>
        <a:p>
          <a:endParaRPr lang="el-GR"/>
        </a:p>
      </dgm:t>
    </dgm:pt>
    <dgm:pt modelId="{699176E0-2E48-41E2-A549-D39F7AFE250F}" type="pres">
      <dgm:prSet presAssocID="{09C4CB6A-E74D-4B02-A00C-FB9DB40F4D51}" presName="txShp" presStyleLbl="node1" presStyleIdx="2" presStyleCnt="3">
        <dgm:presLayoutVars>
          <dgm:bulletEnabled val="1"/>
        </dgm:presLayoutVars>
      </dgm:prSet>
      <dgm:spPr/>
      <dgm:t>
        <a:bodyPr/>
        <a:lstStyle/>
        <a:p>
          <a:endParaRPr lang="el-GR"/>
        </a:p>
      </dgm:t>
    </dgm:pt>
  </dgm:ptLst>
  <dgm:cxnLst>
    <dgm:cxn modelId="{DF0BBFFE-25D1-4579-999A-5C8BE6A12BF9}" srcId="{8D9356C8-6C50-4677-9C81-58CA349EFEF6}" destId="{09C4CB6A-E74D-4B02-A00C-FB9DB40F4D51}" srcOrd="2" destOrd="0" parTransId="{227C7E57-4C39-4104-B825-EEAFBAAEC480}" sibTransId="{1C5E4DE5-8753-49FA-BC98-A3D2B1ED2BEF}"/>
    <dgm:cxn modelId="{B69FBBA1-3FBD-4FB2-BF49-D15B528AD554}" type="presOf" srcId="{4BEF2200-03E5-42F7-97FC-E46B27922EE0}" destId="{DAE4CCAB-208A-4C4A-AB65-35589BA4C635}" srcOrd="0" destOrd="0" presId="urn:microsoft.com/office/officeart/2005/8/layout/vList3"/>
    <dgm:cxn modelId="{CAB17B9F-376C-4BD6-B86C-620548D3B98D}" srcId="{8D9356C8-6C50-4677-9C81-58CA349EFEF6}" destId="{4BEF2200-03E5-42F7-97FC-E46B27922EE0}" srcOrd="0" destOrd="0" parTransId="{C67D5C1E-7325-472C-A53E-8463C1E3BA78}" sibTransId="{9D4105B1-B3A0-4756-B534-364500190BC0}"/>
    <dgm:cxn modelId="{206B703B-2BE4-4E65-81C4-1510E2836AF8}" type="presOf" srcId="{09C4CB6A-E74D-4B02-A00C-FB9DB40F4D51}" destId="{699176E0-2E48-41E2-A549-D39F7AFE250F}" srcOrd="0" destOrd="0" presId="urn:microsoft.com/office/officeart/2005/8/layout/vList3"/>
    <dgm:cxn modelId="{DDF5ED3B-46BD-4138-9BBC-1E2C977BEE51}" srcId="{8D9356C8-6C50-4677-9C81-58CA349EFEF6}" destId="{5BD96216-1B43-414A-B7D5-E7711C645B76}" srcOrd="1" destOrd="0" parTransId="{F151F25B-CF5E-4BD1-99D0-019A7B1288C0}" sibTransId="{397D1EB4-9FDF-481F-B2EA-7DE0BACC1F7A}"/>
    <dgm:cxn modelId="{4F1134DE-2042-4FDE-ACF2-45FACD15A11A}" type="presOf" srcId="{5BD96216-1B43-414A-B7D5-E7711C645B76}" destId="{079A4C6C-8F9B-48BD-BA81-1A397EAB3E26}" srcOrd="0" destOrd="0" presId="urn:microsoft.com/office/officeart/2005/8/layout/vList3"/>
    <dgm:cxn modelId="{A8CEFC32-C8C2-4FF2-9C10-F01CFE43F436}" type="presOf" srcId="{8D9356C8-6C50-4677-9C81-58CA349EFEF6}" destId="{83B8CFBC-E195-4DB4-AE5D-64C6F4F8F2D9}" srcOrd="0" destOrd="0" presId="urn:microsoft.com/office/officeart/2005/8/layout/vList3"/>
    <dgm:cxn modelId="{35AFE8BB-FDEF-48AA-B2D3-3D2C6C7F7761}" type="presParOf" srcId="{83B8CFBC-E195-4DB4-AE5D-64C6F4F8F2D9}" destId="{F798B93C-C016-49B9-A303-352B51ED7252}" srcOrd="0" destOrd="0" presId="urn:microsoft.com/office/officeart/2005/8/layout/vList3"/>
    <dgm:cxn modelId="{6CBC951D-6D2D-4E92-B339-57A27EF2842B}" type="presParOf" srcId="{F798B93C-C016-49B9-A303-352B51ED7252}" destId="{5BAC883D-B0FC-4BA2-9603-4F624DBEDE1E}" srcOrd="0" destOrd="0" presId="urn:microsoft.com/office/officeart/2005/8/layout/vList3"/>
    <dgm:cxn modelId="{9F11237B-2C71-426F-B68E-CA6D6B00183F}" type="presParOf" srcId="{F798B93C-C016-49B9-A303-352B51ED7252}" destId="{DAE4CCAB-208A-4C4A-AB65-35589BA4C635}" srcOrd="1" destOrd="0" presId="urn:microsoft.com/office/officeart/2005/8/layout/vList3"/>
    <dgm:cxn modelId="{62440135-6AC9-4D74-8778-C767D9EE0E83}" type="presParOf" srcId="{83B8CFBC-E195-4DB4-AE5D-64C6F4F8F2D9}" destId="{432A2AF1-423D-4457-9D5A-A1592B2A5CE2}" srcOrd="1" destOrd="0" presId="urn:microsoft.com/office/officeart/2005/8/layout/vList3"/>
    <dgm:cxn modelId="{61865EB1-B940-4C2B-AD43-351C905B27CB}" type="presParOf" srcId="{83B8CFBC-E195-4DB4-AE5D-64C6F4F8F2D9}" destId="{DEAC0889-156C-4C66-AA06-645BA0A8A995}" srcOrd="2" destOrd="0" presId="urn:microsoft.com/office/officeart/2005/8/layout/vList3"/>
    <dgm:cxn modelId="{D7E9FF69-4688-4371-BBC3-953FBCDA9FA7}" type="presParOf" srcId="{DEAC0889-156C-4C66-AA06-645BA0A8A995}" destId="{D97A9B00-67B1-44FA-88B3-8B13B9CFAA8B}" srcOrd="0" destOrd="0" presId="urn:microsoft.com/office/officeart/2005/8/layout/vList3"/>
    <dgm:cxn modelId="{EF1445AF-EA1D-45B4-A74B-C5687E0B11AF}" type="presParOf" srcId="{DEAC0889-156C-4C66-AA06-645BA0A8A995}" destId="{079A4C6C-8F9B-48BD-BA81-1A397EAB3E26}" srcOrd="1" destOrd="0" presId="urn:microsoft.com/office/officeart/2005/8/layout/vList3"/>
    <dgm:cxn modelId="{F3C0BAE1-546C-4657-BD4A-A5B2A369B56A}" type="presParOf" srcId="{83B8CFBC-E195-4DB4-AE5D-64C6F4F8F2D9}" destId="{CB4714E1-AEF6-4F5B-9768-E2FF13717C28}" srcOrd="3" destOrd="0" presId="urn:microsoft.com/office/officeart/2005/8/layout/vList3"/>
    <dgm:cxn modelId="{E3366C0D-DB9E-436E-AFCB-497E4CC87796}" type="presParOf" srcId="{83B8CFBC-E195-4DB4-AE5D-64C6F4F8F2D9}" destId="{CE6E922C-1802-4DA3-B550-C97791ACB8CA}" srcOrd="4" destOrd="0" presId="urn:microsoft.com/office/officeart/2005/8/layout/vList3"/>
    <dgm:cxn modelId="{C925F2FB-A27B-4213-84EA-A1C47B18B12D}" type="presParOf" srcId="{CE6E922C-1802-4DA3-B550-C97791ACB8CA}" destId="{E05E368D-BB71-43C3-B10F-0538950F18F9}" srcOrd="0" destOrd="0" presId="urn:microsoft.com/office/officeart/2005/8/layout/vList3"/>
    <dgm:cxn modelId="{D2BCD2DC-F6CD-4409-A864-9EE41EA297B2}" type="presParOf" srcId="{CE6E922C-1802-4DA3-B550-C97791ACB8CA}" destId="{699176E0-2E48-41E2-A549-D39F7AFE250F}" srcOrd="1" destOrd="0" presId="urn:microsoft.com/office/officeart/2005/8/layout/vList3"/>
  </dgm:cxnLst>
  <dgm:bg/>
  <dgm:whole/>
</dgm:dataModel>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64F03C-C0E4-4508-9FA4-CC569BCAD397}" type="datetimeFigureOut">
              <a:rPr lang="el-GR" smtClean="0"/>
              <a:pPr/>
              <a:t>24/4/2018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5CA64D-D3FD-4EAA-8200-329C28589E8C}"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1714488"/>
            <a:ext cx="9144000" cy="1470025"/>
          </a:xfrm>
        </p:spPr>
        <p:txBody>
          <a:bodyPr/>
          <a:lstStyle>
            <a:lvl1pPr>
              <a:defRPr>
                <a:solidFill>
                  <a:schemeClr val="bg1"/>
                </a:solidFill>
              </a:defRPr>
            </a:lvl1pPr>
          </a:lstStyle>
          <a:p>
            <a:r>
              <a:rPr lang="el-GR" dirty="0" err="1" smtClean="0"/>
              <a:t>Kλικ</a:t>
            </a:r>
            <a:r>
              <a:rPr lang="el-GR" dirty="0" smtClean="0"/>
              <a:t> για επεξεργασία του τίτλου</a:t>
            </a:r>
            <a:endParaRPr lang="el-GR" dirty="0"/>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pic>
        <p:nvPicPr>
          <p:cNvPr id="7" name="6 - Εικόνα" descr="120px-LOGO_UOWM.jpg"/>
          <p:cNvPicPr>
            <a:picLocks noChangeAspect="1"/>
          </p:cNvPicPr>
          <p:nvPr userDrawn="1"/>
        </p:nvPicPr>
        <p:blipFill>
          <a:blip r:embed="rId2"/>
          <a:stretch>
            <a:fillRect/>
          </a:stretch>
        </p:blipFill>
        <p:spPr>
          <a:xfrm>
            <a:off x="0" y="1"/>
            <a:ext cx="785786" cy="687563"/>
          </a:xfrm>
          <a:prstGeom prst="rect">
            <a:avLst/>
          </a:prstGeom>
        </p:spPr>
      </p:pic>
      <p:sp>
        <p:nvSpPr>
          <p:cNvPr id="8" name="7 - TextBox"/>
          <p:cNvSpPr txBox="1"/>
          <p:nvPr userDrawn="1"/>
        </p:nvSpPr>
        <p:spPr>
          <a:xfrm>
            <a:off x="857224" y="214290"/>
            <a:ext cx="2286016" cy="461665"/>
          </a:xfrm>
          <a:prstGeom prst="rect">
            <a:avLst/>
          </a:prstGeom>
          <a:noFill/>
        </p:spPr>
        <p:txBody>
          <a:bodyPr wrap="square" rtlCol="0">
            <a:spAutoFit/>
          </a:bodyPr>
          <a:lstStyle/>
          <a:p>
            <a:r>
              <a:rPr lang="el-GR" sz="1200" i="1" kern="1200" dirty="0" smtClean="0">
                <a:solidFill>
                  <a:schemeClr val="tx1"/>
                </a:solidFill>
                <a:latin typeface="+mn-lt"/>
                <a:ea typeface="+mn-ea"/>
                <a:cs typeface="+mn-cs"/>
              </a:rPr>
              <a:t>Παιδαγωγικό Τμήμα Δημοτικής Εκπαίδευσης</a:t>
            </a:r>
            <a:endParaRPr lang="el-GR" sz="1200" i="1" dirty="0"/>
          </a:p>
        </p:txBody>
      </p:sp>
    </p:spTree>
  </p:cSld>
  <p:clrMapOvr>
    <a:masterClrMapping/>
  </p:clrMapOvr>
  <p:transition spd="slow">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r>
              <a:rPr lang="el-GR" smtClean="0"/>
              <a:t>Νεύτωνας </a:t>
            </a:r>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r>
              <a:rPr lang="el-GR" smtClean="0"/>
              <a:t>Νεύτωνας </a:t>
            </a:r>
            <a:endParaRPr lang="el-GR"/>
          </a:p>
        </p:txBody>
      </p:sp>
      <p:sp>
        <p:nvSpPr>
          <p:cNvPr id="8" name="7 - Θέση υποσέλιδου"/>
          <p:cNvSpPr>
            <a:spLocks noGrp="1"/>
          </p:cNvSpPr>
          <p:nvPr>
            <p:ph type="ftr" sz="quarter" idx="11"/>
          </p:nvPr>
        </p:nvSpPr>
        <p:spPr/>
        <p:txBody>
          <a:bodyPr/>
          <a:lstStyle/>
          <a:p>
            <a:r>
              <a:rPr lang="el-GR" smtClean="0"/>
              <a:t>Η βαρύτητα </a:t>
            </a:r>
            <a:endParaRPr lang="el-GR"/>
          </a:p>
        </p:txBody>
      </p:sp>
      <p:sp>
        <p:nvSpPr>
          <p:cNvPr id="9" name="8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r>
              <a:rPr lang="el-GR" smtClean="0"/>
              <a:t>Νεύτωνας </a:t>
            </a:r>
            <a:endParaRPr lang="el-GR"/>
          </a:p>
        </p:txBody>
      </p:sp>
      <p:sp>
        <p:nvSpPr>
          <p:cNvPr id="4" name="3 - Θέση υποσέλιδου"/>
          <p:cNvSpPr>
            <a:spLocks noGrp="1"/>
          </p:cNvSpPr>
          <p:nvPr>
            <p:ph type="ftr" sz="quarter" idx="11"/>
          </p:nvPr>
        </p:nvSpPr>
        <p:spPr/>
        <p:txBody>
          <a:bodyPr/>
          <a:lstStyle/>
          <a:p>
            <a:r>
              <a:rPr lang="el-GR" smtClean="0"/>
              <a:t>Η βαρύτητα </a:t>
            </a:r>
            <a:endParaRPr lang="el-GR"/>
          </a:p>
        </p:txBody>
      </p:sp>
      <p:sp>
        <p:nvSpPr>
          <p:cNvPr id="5" name="4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r>
              <a:rPr lang="el-GR" smtClean="0"/>
              <a:t>Νεύτωνας </a:t>
            </a:r>
            <a:endParaRPr lang="el-GR"/>
          </a:p>
        </p:txBody>
      </p:sp>
      <p:sp>
        <p:nvSpPr>
          <p:cNvPr id="3" name="2 - Θέση υποσέλιδου"/>
          <p:cNvSpPr>
            <a:spLocks noGrp="1"/>
          </p:cNvSpPr>
          <p:nvPr>
            <p:ph type="ftr" sz="quarter" idx="11"/>
          </p:nvPr>
        </p:nvSpPr>
        <p:spPr/>
        <p:txBody>
          <a:bodyPr/>
          <a:lstStyle/>
          <a:p>
            <a:r>
              <a:rPr lang="el-GR" smtClean="0"/>
              <a:t>Η βαρύτητα </a:t>
            </a:r>
            <a:endParaRPr lang="el-GR"/>
          </a:p>
        </p:txBody>
      </p:sp>
      <p:sp>
        <p:nvSpPr>
          <p:cNvPr id="4" name="3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r>
              <a:rPr lang="el-GR" smtClean="0"/>
              <a:t>Νεύτωνας </a:t>
            </a:r>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r>
              <a:rPr lang="el-GR" smtClean="0"/>
              <a:t>Νεύτωνας </a:t>
            </a:r>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a:solidFill>
            <a:schemeClr val="tx1"/>
          </a:solidFill>
        </p:spPr>
        <p:txBody>
          <a:bodyPr vert="horz" lIns="91440" tIns="45720" rIns="91440" bIns="45720" rtlCol="0" anchor="ctr">
            <a:normAutofit/>
          </a:bodyPr>
          <a:lstStyle/>
          <a:p>
            <a:r>
              <a:rPr lang="el-GR" dirty="0" err="1" smtClean="0"/>
              <a:t>Kλικ</a:t>
            </a:r>
            <a:r>
              <a:rPr lang="el-GR" dirty="0" smtClean="0"/>
              <a:t> για επεξεργασία του τίτλου</a:t>
            </a:r>
            <a:endParaRPr lang="el-GR" dirty="0"/>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l-GR" smtClean="0"/>
              <a:t>Νεύτωνας </a:t>
            </a:r>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 </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46580B-E1BB-4323-98FA-5963C89E11CF}"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dissolve/>
  </p:transition>
  <p:hf hdr="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TextBox"/>
          <p:cNvSpPr txBox="1"/>
          <p:nvPr/>
        </p:nvSpPr>
        <p:spPr>
          <a:xfrm>
            <a:off x="1142976" y="785794"/>
            <a:ext cx="5786478" cy="646331"/>
          </a:xfrm>
          <a:prstGeom prst="rect">
            <a:avLst/>
          </a:prstGeom>
          <a:noFill/>
        </p:spPr>
        <p:txBody>
          <a:bodyPr wrap="square" rtlCol="0">
            <a:spAutoFit/>
          </a:bodyPr>
          <a:lstStyle/>
          <a:p>
            <a:r>
              <a:rPr lang="en-US" b="1" dirty="0" smtClean="0"/>
              <a:t>Y307 </a:t>
            </a:r>
            <a:r>
              <a:rPr lang="el-GR" b="1" dirty="0"/>
              <a:t>ΠΛΗΡΟΦΟΡΙΚΗ &amp; ΝΕΕΣ ΤΕΧΝΟΛΟΓΙΕΣ ΣΤΗΝ </a:t>
            </a:r>
            <a:r>
              <a:rPr lang="el-GR" b="1" dirty="0" smtClean="0"/>
              <a:t>ΕΚΠΑΙΔΕΥΣΗ</a:t>
            </a:r>
            <a:endParaRPr lang="el-GR" b="1" dirty="0"/>
          </a:p>
        </p:txBody>
      </p:sp>
      <p:sp>
        <p:nvSpPr>
          <p:cNvPr id="6" name="5 - TextBox"/>
          <p:cNvSpPr txBox="1"/>
          <p:nvPr/>
        </p:nvSpPr>
        <p:spPr>
          <a:xfrm>
            <a:off x="2000232" y="2428868"/>
            <a:ext cx="4929222" cy="923330"/>
          </a:xfrm>
          <a:prstGeom prst="rect">
            <a:avLst/>
          </a:prstGeom>
          <a:noFill/>
        </p:spPr>
        <p:txBody>
          <a:bodyPr wrap="square" rtlCol="0">
            <a:spAutoFit/>
          </a:bodyPr>
          <a:lstStyle/>
          <a:p>
            <a:pPr algn="ctr"/>
            <a:r>
              <a:rPr lang="el-GR" dirty="0" smtClean="0"/>
              <a:t>Το μάθημα θα σχετίζεται με τον νόμο της βαρύτητας, στο πλαίσιο της ζωής μας και στην σελήνη.</a:t>
            </a:r>
            <a:endParaRPr lang="el-GR" dirty="0"/>
          </a:p>
        </p:txBody>
      </p:sp>
      <p:sp>
        <p:nvSpPr>
          <p:cNvPr id="7" name="6 - Θέση ημερομηνίας"/>
          <p:cNvSpPr>
            <a:spLocks noGrp="1"/>
          </p:cNvSpPr>
          <p:nvPr>
            <p:ph type="dt" sz="half" idx="10"/>
          </p:nvPr>
        </p:nvSpPr>
        <p:spPr/>
        <p:txBody>
          <a:bodyPr/>
          <a:lstStyle/>
          <a:p>
            <a:r>
              <a:rPr lang="el-GR" smtClean="0"/>
              <a:t>Νεύτωνας </a:t>
            </a:r>
            <a:endParaRPr lang="el-GR"/>
          </a:p>
        </p:txBody>
      </p:sp>
      <p:sp>
        <p:nvSpPr>
          <p:cNvPr id="8" name="7 - Θέση υποσέλιδου"/>
          <p:cNvSpPr>
            <a:spLocks noGrp="1"/>
          </p:cNvSpPr>
          <p:nvPr>
            <p:ph type="ftr" sz="quarter" idx="11"/>
          </p:nvPr>
        </p:nvSpPr>
        <p:spPr/>
        <p:txBody>
          <a:bodyPr/>
          <a:lstStyle/>
          <a:p>
            <a:r>
              <a:rPr lang="el-GR" smtClean="0"/>
              <a:t>Η βαρύτητα </a:t>
            </a:r>
            <a:endParaRPr lang="el-GR"/>
          </a:p>
        </p:txBody>
      </p:sp>
      <p:sp>
        <p:nvSpPr>
          <p:cNvPr id="9" name="8 - Θέση αριθμού διαφάνειας"/>
          <p:cNvSpPr>
            <a:spLocks noGrp="1"/>
          </p:cNvSpPr>
          <p:nvPr>
            <p:ph type="sldNum" sz="quarter" idx="12"/>
          </p:nvPr>
        </p:nvSpPr>
        <p:spPr/>
        <p:txBody>
          <a:bodyPr/>
          <a:lstStyle/>
          <a:p>
            <a:fld id="{5F46580B-E1BB-4323-98FA-5963C89E11CF}" type="slidenum">
              <a:rPr lang="el-GR" smtClean="0"/>
              <a:pPr/>
              <a:t>1</a:t>
            </a:fld>
            <a:endParaRPr lang="el-GR"/>
          </a:p>
        </p:txBody>
      </p:sp>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a:t>Η βαρύτητα</a:t>
            </a:r>
          </a:p>
        </p:txBody>
      </p:sp>
      <p:sp>
        <p:nvSpPr>
          <p:cNvPr id="3" name="2 - Υπότιτλος"/>
          <p:cNvSpPr>
            <a:spLocks noGrp="1"/>
          </p:cNvSpPr>
          <p:nvPr>
            <p:ph type="subTitle" idx="1"/>
          </p:nvPr>
        </p:nvSpPr>
        <p:spPr/>
        <p:txBody>
          <a:bodyPr>
            <a:normAutofit fontScale="47500" lnSpcReduction="20000"/>
          </a:bodyPr>
          <a:lstStyle/>
          <a:p>
            <a:r>
              <a:rPr lang="el-GR" dirty="0" smtClean="0"/>
              <a:t>Η βαρύτητα αναγνωρίζεται σήμερα ως μία από τις τέσσερις θεμελιώδεις δυνάμεις που διέπουν το φυσικό σύμπαν – οι άλλες τρεις είναι: η ηλεκτρομαγνητική δύναμη, η οποία συγκρατεί τα ηλεκτρόνια στα άτομα, καθώς και η ισχυρή με την ασθενή πυρηνική δύναμη οι οποίες διέπουν τα υποατομικά σωματίδια. Όμως υπάρχουν πολλά που δεν καταλαβαίνουμε για τη βαρύτητα ακόμη και σήμερα, συμπεριλαμβανομένου του τρόπου που ταιριάζει σε μια άπιαστη έως τώρα «θεωρία των πάντων» που συνδέει τις τέσσερις δυνάμεις μαζί. </a:t>
            </a:r>
            <a:endParaRPr lang="el-GR" dirty="0"/>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2</a:t>
            </a:fld>
            <a:endParaRPr lang="el-GR"/>
          </a:p>
        </p:txBody>
      </p:sp>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a:t>Ποιος ανακάλυψε τη </a:t>
            </a:r>
            <a:r>
              <a:rPr lang="el-GR" dirty="0" smtClean="0"/>
              <a:t>βαρύτητα;</a:t>
            </a:r>
            <a:endParaRPr lang="el-GR" dirty="0"/>
          </a:p>
        </p:txBody>
      </p:sp>
      <p:sp>
        <p:nvSpPr>
          <p:cNvPr id="3" name="2 - Υπότιτλος"/>
          <p:cNvSpPr>
            <a:spLocks noGrp="1"/>
          </p:cNvSpPr>
          <p:nvPr>
            <p:ph type="subTitle" idx="1"/>
          </p:nvPr>
        </p:nvSpPr>
        <p:spPr>
          <a:xfrm>
            <a:off x="571472" y="3500438"/>
            <a:ext cx="8286808" cy="2571768"/>
          </a:xfrm>
        </p:spPr>
        <p:txBody>
          <a:bodyPr>
            <a:normAutofit fontScale="47500" lnSpcReduction="20000"/>
          </a:bodyPr>
          <a:lstStyle/>
          <a:p>
            <a:r>
              <a:rPr lang="el-GR" dirty="0" smtClean="0"/>
              <a:t>Ο </a:t>
            </a:r>
            <a:r>
              <a:rPr lang="el-GR" b="1" dirty="0" smtClean="0"/>
              <a:t>Σερ Ισαάκ Νιούτον</a:t>
            </a:r>
            <a:r>
              <a:rPr lang="el-GR" dirty="0" smtClean="0"/>
              <a:t> </a:t>
            </a:r>
            <a:r>
              <a:rPr lang="el-GR" dirty="0" smtClean="0"/>
              <a:t> </a:t>
            </a:r>
            <a:r>
              <a:rPr lang="el-GR" dirty="0" smtClean="0"/>
              <a:t>ήταν </a:t>
            </a:r>
            <a:r>
              <a:rPr lang="el-GR" dirty="0" smtClean="0"/>
              <a:t>Άγγλος φυσικός</a:t>
            </a:r>
            <a:r>
              <a:rPr lang="el-GR" dirty="0" smtClean="0"/>
              <a:t>, μαθηματικός, αστρονόμος, φιλόσοφος, αλχημιστής και θεολόγος. Θεωρείται πατέρας </a:t>
            </a:r>
            <a:r>
              <a:rPr lang="el-GR" dirty="0" smtClean="0"/>
              <a:t>της Κλασικής Φυσικής , </a:t>
            </a:r>
            <a:r>
              <a:rPr lang="el-GR" dirty="0" smtClean="0"/>
              <a:t>καθώς ξεκινώντας από τις παρατηρήσεις του </a:t>
            </a:r>
            <a:r>
              <a:rPr lang="el-GR" dirty="0" smtClean="0"/>
              <a:t>Γαλιλαίου </a:t>
            </a:r>
            <a:r>
              <a:rPr lang="el-GR" dirty="0" smtClean="0"/>
              <a:t>αλλά και τους νόμους του </a:t>
            </a:r>
            <a:r>
              <a:rPr lang="el-GR" dirty="0" smtClean="0"/>
              <a:t>Κέπλερ </a:t>
            </a:r>
            <a:r>
              <a:rPr lang="el-GR" dirty="0" smtClean="0"/>
              <a:t>για την κίνηση των πλανητών διατύπωσε τους τρεις μνημειώδεις </a:t>
            </a:r>
            <a:r>
              <a:rPr lang="el-GR" dirty="0" smtClean="0"/>
              <a:t>νόμους της κίνησης </a:t>
            </a:r>
            <a:r>
              <a:rPr lang="el-GR" dirty="0" smtClean="0"/>
              <a:t>και τον περισπούδαστο «νόμο της </a:t>
            </a:r>
            <a:r>
              <a:rPr lang="el-GR" dirty="0" smtClean="0"/>
              <a:t>βαρύτητας» </a:t>
            </a:r>
            <a:r>
              <a:rPr lang="el-GR" dirty="0" smtClean="0"/>
              <a:t>(που ο θρύλος αναφέρει πως αναζήτησε μετά από πτώση μήλου από μια μηλιά). Μεγάλης ιστορικής σημασίας υπήρξαν ακόμη οι μελέτες του σχετικά με τη φύση του </a:t>
            </a:r>
            <a:r>
              <a:rPr lang="el-GR" dirty="0" smtClean="0"/>
              <a:t>φωτός </a:t>
            </a:r>
            <a:r>
              <a:rPr lang="el-GR" dirty="0" smtClean="0"/>
              <a:t>καθώς επίσης και η καθοριστική συμβολή του στη θεμελίωση των σύγχρονων </a:t>
            </a:r>
            <a:r>
              <a:rPr lang="el-GR" dirty="0" smtClean="0"/>
              <a:t>μαθηματικών </a:t>
            </a:r>
            <a:r>
              <a:rPr lang="el-GR" dirty="0" smtClean="0"/>
              <a:t>και συγκεκριμένα </a:t>
            </a:r>
            <a:r>
              <a:rPr lang="el-GR" dirty="0" smtClean="0"/>
              <a:t>του διαφορικού και ολοκληρωτικού λογισμού. </a:t>
            </a:r>
            <a:r>
              <a:rPr lang="el-GR" dirty="0" smtClean="0"/>
              <a:t>Δεν είχε </a:t>
            </a:r>
            <a:r>
              <a:rPr lang="el-GR" dirty="0" smtClean="0"/>
              <a:t>κοινοπολιτειακή </a:t>
            </a:r>
            <a:r>
              <a:rPr lang="el-GR" dirty="0" smtClean="0"/>
              <a:t>υπηκοότητα, αλλά είχε αποκτήσει τον τίτλο του </a:t>
            </a:r>
            <a:r>
              <a:rPr lang="el-GR" dirty="0" smtClean="0"/>
              <a:t>εταίρου της Βασιλικής Εταιρίας, </a:t>
            </a:r>
            <a:r>
              <a:rPr lang="el-GR" dirty="0" smtClean="0"/>
              <a:t>που δίνονταν σε πολίτες ή μόνιμους κατοίκους της Κοινοπολιτείας των Εθνών. Είχε διατελέσει πρόεδρος της Βασιλικής Εταιρίας.</a:t>
            </a:r>
            <a:endParaRPr lang="el-GR" dirty="0"/>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3</a:t>
            </a:fld>
            <a:endParaRPr lang="el-GR"/>
          </a:p>
        </p:txBody>
      </p:sp>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a:t>Πως μας επηρεάζει η βαρύτητα;</a:t>
            </a: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4</a:t>
            </a:fld>
            <a:endParaRPr lang="el-GR"/>
          </a:p>
        </p:txBody>
      </p:sp>
      <p:graphicFrame>
        <p:nvGraphicFramePr>
          <p:cNvPr id="10" name="9 - Διάγραμμα"/>
          <p:cNvGraphicFramePr/>
          <p:nvPr/>
        </p:nvGraphicFramePr>
        <p:xfrm>
          <a:off x="1357290" y="3214686"/>
          <a:ext cx="5905520" cy="3103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Η </a:t>
            </a:r>
            <a:r>
              <a:rPr lang="el-GR" dirty="0"/>
              <a:t>βαρύτητα στη σελήνη</a:t>
            </a:r>
          </a:p>
        </p:txBody>
      </p:sp>
      <p:sp>
        <p:nvSpPr>
          <p:cNvPr id="3" name="2 - Υπότιτλος"/>
          <p:cNvSpPr>
            <a:spLocks noGrp="1"/>
          </p:cNvSpPr>
          <p:nvPr>
            <p:ph type="subTitle" idx="1"/>
          </p:nvPr>
        </p:nvSpPr>
        <p:spPr>
          <a:xfrm>
            <a:off x="1428728" y="3714752"/>
            <a:ext cx="6400800" cy="1752600"/>
          </a:xfrm>
        </p:spPr>
        <p:txBody>
          <a:bodyPr>
            <a:normAutofit fontScale="47500" lnSpcReduction="20000"/>
          </a:bodyPr>
          <a:lstStyle/>
          <a:p>
            <a:r>
              <a:rPr lang="el-GR" dirty="0" smtClean="0"/>
              <a:t>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 Αν και φαίνεται λαμπρή, στην πραγματικότητα, η επιφάνεια της Σελήνης είναι αρκετά σκοτεινή, με </a:t>
            </a:r>
            <a:r>
              <a:rPr lang="el-GR" dirty="0" err="1" smtClean="0"/>
              <a:t>αντακλαστικότητα</a:t>
            </a:r>
            <a:r>
              <a:rPr lang="el-GR" dirty="0" smtClean="0"/>
              <a:t> </a:t>
            </a:r>
            <a:r>
              <a:rPr lang="el-GR" dirty="0" smtClean="0"/>
              <a:t>παρόμοια με αυτή της </a:t>
            </a:r>
            <a:r>
              <a:rPr lang="el-GR" dirty="0" smtClean="0"/>
              <a:t>ασφάλτου.</a:t>
            </a:r>
            <a:endParaRPr lang="el-GR" dirty="0"/>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5</a:t>
            </a:fld>
            <a:endParaRPr lang="el-GR"/>
          </a:p>
        </p:txBody>
      </p:sp>
    </p:spTree>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a:t> Επίλογος</a:t>
            </a:r>
          </a:p>
        </p:txBody>
      </p:sp>
      <p:sp>
        <p:nvSpPr>
          <p:cNvPr id="3" name="2 - Υπότιτλος"/>
          <p:cNvSpPr>
            <a:spLocks noGrp="1"/>
          </p:cNvSpPr>
          <p:nvPr>
            <p:ph type="subTitle" idx="1"/>
          </p:nvPr>
        </p:nvSpPr>
        <p:spPr>
          <a:xfrm>
            <a:off x="1571604" y="3571876"/>
            <a:ext cx="6400800" cy="1752600"/>
          </a:xfrm>
        </p:spPr>
        <p:txBody>
          <a:bodyPr/>
          <a:lstStyle/>
          <a:p>
            <a:r>
              <a:rPr lang="el-GR" dirty="0"/>
              <a:t>Σας </a:t>
            </a:r>
            <a:r>
              <a:rPr lang="el-GR" dirty="0" smtClean="0"/>
              <a:t>ευχαριστώ πολύ</a:t>
            </a:r>
            <a:endParaRPr lang="el-GR" dirty="0"/>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6</a:t>
            </a:fld>
            <a:endParaRPr lang="el-GR"/>
          </a:p>
        </p:txBody>
      </p:sp>
      <p:pic>
        <p:nvPicPr>
          <p:cNvPr id="7" name="6 - Εικόνα" descr="6-0.jpg"/>
          <p:cNvPicPr>
            <a:picLocks noChangeAspect="1"/>
          </p:cNvPicPr>
          <p:nvPr/>
        </p:nvPicPr>
        <p:blipFill>
          <a:blip r:embed="rId2" cstate="print"/>
          <a:stretch>
            <a:fillRect/>
          </a:stretch>
        </p:blipFill>
        <p:spPr>
          <a:xfrm>
            <a:off x="285720" y="4643446"/>
            <a:ext cx="2910667" cy="1687741"/>
          </a:xfrm>
          <a:prstGeom prst="rect">
            <a:avLst/>
          </a:prstGeom>
        </p:spPr>
      </p:pic>
    </p:spTree>
  </p:cSld>
  <p:clrMapOvr>
    <a:masterClrMapping/>
  </p:clrMapOvr>
  <p:transition spd="slow">
    <p:dissolve/>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TotalTime>
  <Words>478</Words>
  <Application>Microsoft Office PowerPoint</Application>
  <PresentationFormat>Προβολή στην οθόνη (4:3)</PresentationFormat>
  <Paragraphs>32</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Διαφάνεια 1</vt:lpstr>
      <vt:lpstr>Η βαρύτητα</vt:lpstr>
      <vt:lpstr>Ποιος ανακάλυψε τη βαρύτητα;</vt:lpstr>
      <vt:lpstr>Πως μας επηρεάζει η βαρύτητα;</vt:lpstr>
      <vt:lpstr>Η βαρύτητα στη σελήνη</vt:lpstr>
      <vt:lpstr> Επίλογος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user</dc:creator>
  <cp:lastModifiedBy>Filareti</cp:lastModifiedBy>
  <cp:revision>26</cp:revision>
  <dcterms:created xsi:type="dcterms:W3CDTF">2018-04-18T15:50:01Z</dcterms:created>
  <dcterms:modified xsi:type="dcterms:W3CDTF">2018-04-24T20:10:12Z</dcterms:modified>
</cp:coreProperties>
</file>